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1" r:id="rId3"/>
    <p:sldId id="259" r:id="rId4"/>
    <p:sldId id="258" r:id="rId5"/>
    <p:sldId id="263" r:id="rId6"/>
    <p:sldId id="262" r:id="rId7"/>
    <p:sldId id="285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83" r:id="rId23"/>
    <p:sldId id="280" r:id="rId24"/>
    <p:sldId id="281" r:id="rId25"/>
    <p:sldId id="284" r:id="rId26"/>
    <p:sldId id="279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C896875-937C-454C-BDDA-118C9137D1EC}">
          <p14:sldIdLst>
            <p14:sldId id="256"/>
            <p14:sldId id="261"/>
            <p14:sldId id="259"/>
            <p14:sldId id="258"/>
            <p14:sldId id="263"/>
            <p14:sldId id="262"/>
            <p14:sldId id="285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3"/>
            <p14:sldId id="275"/>
            <p14:sldId id="276"/>
            <p14:sldId id="277"/>
            <p14:sldId id="283"/>
            <p14:sldId id="280"/>
            <p14:sldId id="281"/>
            <p14:sldId id="284"/>
            <p14:sldId id="279"/>
            <p14:sldId id="2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Tom\AppData\Local\Microsoft\Windows\Temporary%20Internet%20Files\Content.Outlook\ISHGOV26\Cyclotron%20Activity%20-%20University%20of%20Iowa%20(5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441905756866388"/>
          <c:y val="6.5581463377669846E-2"/>
          <c:w val="0.57006739022487052"/>
          <c:h val="0.7168507571015911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Sheet1!$A$4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40699C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Sheet1!$K$4:$AE$4</c:f>
              <c:numCache>
                <c:formatCode>General</c:formatCode>
                <c:ptCount val="21"/>
              </c:numCache>
            </c:numRef>
          </c:yVal>
          <c:smooth val="0"/>
        </c:ser>
        <c:ser>
          <c:idx val="1"/>
          <c:order val="1"/>
          <c:tx>
            <c:strRef>
              <c:f>Sheet1!$A$5</c:f>
              <c:strCache>
                <c:ptCount val="1"/>
                <c:pt idx="0">
                  <c:v>Be-7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9E413E"/>
              </a:solidFill>
              <a:ln>
                <a:solidFill>
                  <a:srgbClr val="993366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Sheet1!$K$5:$AE$5</c:f>
              <c:numCache>
                <c:formatCode>0.00000</c:formatCode>
                <c:ptCount val="21"/>
                <c:pt idx="0" formatCode="0.00">
                  <c:v>44.708590000000001</c:v>
                </c:pt>
                <c:pt idx="1">
                  <c:v>0.37694711324056857</c:v>
                </c:pt>
                <c:pt idx="2">
                  <c:v>3.1781169162435671E-3</c:v>
                </c:pt>
                <c:pt idx="3">
                  <c:v>2.6795342843937383E-5</c:v>
                </c:pt>
                <c:pt idx="4">
                  <c:v>2.259169240925183E-7</c:v>
                </c:pt>
                <c:pt idx="5">
                  <c:v>1.9047510191858715E-9</c:v>
                </c:pt>
                <c:pt idx="6">
                  <c:v>1.6059338890449156E-11</c:v>
                </c:pt>
                <c:pt idx="7">
                  <c:v>1.3539951573750851E-13</c:v>
                </c:pt>
                <c:pt idx="8">
                  <c:v>1.141580546186419E-15</c:v>
                </c:pt>
                <c:pt idx="9">
                  <c:v>9.6248951581018645E-18</c:v>
                </c:pt>
                <c:pt idx="10">
                  <c:v>8.114942665580856E-20</c:v>
                </c:pt>
                <c:pt idx="11">
                  <c:v>6.8418713538124213E-22</c:v>
                </c:pt>
                <c:pt idx="12">
                  <c:v>5.7685193292450693E-24</c:v>
                </c:pt>
                <c:pt idx="13">
                  <c:v>4.8635546520955944E-26</c:v>
                </c:pt>
                <c:pt idx="14">
                  <c:v>4.1005607338437233E-28</c:v>
                </c:pt>
                <c:pt idx="15">
                  <c:v>3.4572652174671938E-30</c:v>
                </c:pt>
                <c:pt idx="16">
                  <c:v>2.9148898308608764E-32</c:v>
                </c:pt>
                <c:pt idx="17">
                  <c:v>2.4576022351796255E-34</c:v>
                </c:pt>
                <c:pt idx="18">
                  <c:v>2.0720538671528826E-36</c:v>
                </c:pt>
                <c:pt idx="19">
                  <c:v>1.7469902846460472E-38</c:v>
                </c:pt>
                <c:pt idx="20">
                  <c:v>1.4729226411672688E-40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Sheet1!$A$6</c:f>
              <c:strCache>
                <c:ptCount val="1"/>
                <c:pt idx="0">
                  <c:v>Na-22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7F9A48"/>
              </a:solidFill>
              <a:ln>
                <a:solidFill>
                  <a:srgbClr val="90713A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Sheet1!$K$6:$AE$6</c:f>
              <c:numCache>
                <c:formatCode>0.00000</c:formatCode>
                <c:ptCount val="21"/>
                <c:pt idx="0" formatCode="0.00">
                  <c:v>5.3619509999999995E-2</c:v>
                </c:pt>
                <c:pt idx="1">
                  <c:v>4.1073967753985613E-2</c:v>
                </c:pt>
                <c:pt idx="2">
                  <c:v>3.1463749427315738E-2</c:v>
                </c:pt>
                <c:pt idx="3">
                  <c:v>2.4102067128122771E-2</c:v>
                </c:pt>
                <c:pt idx="4">
                  <c:v>1.8462823103473185E-2</c:v>
                </c:pt>
                <c:pt idx="5">
                  <c:v>1.4143012511669698E-2</c:v>
                </c:pt>
                <c:pt idx="6">
                  <c:v>1.0833922947981738E-2</c:v>
                </c:pt>
                <c:pt idx="7">
                  <c:v>8.2990725169731442E-3</c:v>
                </c:pt>
                <c:pt idx="8">
                  <c:v>6.3573098103683386E-3</c:v>
                </c:pt>
                <c:pt idx="9">
                  <c:v>4.869868041561096E-3</c:v>
                </c:pt>
                <c:pt idx="10">
                  <c:v>3.7304481690572252E-3</c:v>
                </c:pt>
                <c:pt idx="11">
                  <c:v>2.8576223058317976E-3</c:v>
                </c:pt>
                <c:pt idx="12">
                  <c:v>2.1890145292787137E-3</c:v>
                </c:pt>
                <c:pt idx="13">
                  <c:v>1.6768432271872667E-3</c:v>
                </c:pt>
                <c:pt idx="14">
                  <c:v>1.2845064164513805E-3</c:v>
                </c:pt>
                <c:pt idx="15">
                  <c:v>9.8396600657319746E-4</c:v>
                </c:pt>
                <c:pt idx="16">
                  <c:v>7.5374407608360316E-4</c:v>
                </c:pt>
                <c:pt idx="17">
                  <c:v>5.773879671003261E-4</c:v>
                </c:pt>
                <c:pt idx="18">
                  <c:v>4.4229450702212885E-4</c:v>
                </c:pt>
                <c:pt idx="19">
                  <c:v>3.3880933114069654E-4</c:v>
                </c:pt>
                <c:pt idx="20">
                  <c:v>2.5953693985682463E-4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Sheet1!$A$7</c:f>
              <c:strCache>
                <c:ptCount val="1"/>
                <c:pt idx="0">
                  <c:v>Na-24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695185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Sheet1!$K$7:$AE$7</c:f>
              <c:numCache>
                <c:formatCode>0.00000</c:formatCode>
                <c:ptCount val="21"/>
                <c:pt idx="0" formatCode="0.00">
                  <c:v>0.14407619999999999</c:v>
                </c:pt>
                <c:pt idx="1">
                  <c:v>1.8793923513847317E-177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Sheet1!$A$8</c:f>
              <c:strCache>
                <c:ptCount val="1"/>
                <c:pt idx="0">
                  <c:v>Sc-48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3C8DA3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Sheet1!$K$8:$AE$8</c:f>
              <c:numCache>
                <c:formatCode>0.00000</c:formatCode>
                <c:ptCount val="21"/>
                <c:pt idx="0" formatCode="0.00">
                  <c:v>7.8219495E-2</c:v>
                </c:pt>
                <c:pt idx="1">
                  <c:v>8.5637604603779689E-62</c:v>
                </c:pt>
                <c:pt idx="2">
                  <c:v>9.3759226165718754E-122</c:v>
                </c:pt>
                <c:pt idx="3">
                  <c:v>1.0265107871555775E-181</c:v>
                </c:pt>
                <c:pt idx="4">
                  <c:v>1.123862087219356E-241</c:v>
                </c:pt>
                <c:pt idx="5">
                  <c:v>1.2304459016831451E-301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Sheet1!$A$9</c:f>
              <c:strCache>
                <c:ptCount val="1"/>
                <c:pt idx="0">
                  <c:v>Cr-51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CC7B38"/>
              </a:solidFill>
              <a:ln>
                <a:solidFill>
                  <a:srgbClr val="FF6600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Sheet1!$K$9:$AE$9</c:f>
              <c:numCache>
                <c:formatCode>0.00000</c:formatCode>
                <c:ptCount val="21"/>
                <c:pt idx="0" formatCode="0.00">
                  <c:v>6.6899064999999993</c:v>
                </c:pt>
                <c:pt idx="1">
                  <c:v>5.7122154125172032E-4</c:v>
                </c:pt>
                <c:pt idx="2">
                  <c:v>4.8774082147484553E-8</c:v>
                </c:pt>
                <c:pt idx="3">
                  <c:v>4.1646032537860054E-12</c:v>
                </c:pt>
                <c:pt idx="4">
                  <c:v>3.5559706093494304E-16</c:v>
                </c:pt>
                <c:pt idx="5">
                  <c:v>3.0362861007375828E-20</c:v>
                </c:pt>
                <c:pt idx="6">
                  <c:v>2.5925504730813477E-24</c:v>
                </c:pt>
                <c:pt idx="7">
                  <c:v>2.2136642373199312E-28</c:v>
                </c:pt>
                <c:pt idx="8">
                  <c:v>1.8901500304312118E-32</c:v>
                </c:pt>
                <c:pt idx="9">
                  <c:v>1.6139155511065744E-36</c:v>
                </c:pt>
                <c:pt idx="10">
                  <c:v>1.3780511410035755E-40</c:v>
                </c:pt>
                <c:pt idx="11">
                  <c:v>1.1766569483261983E-44</c:v>
                </c:pt>
                <c:pt idx="12">
                  <c:v>1.0046953504468741E-48</c:v>
                </c:pt>
                <c:pt idx="13">
                  <c:v>8.5786494410751003E-53</c:v>
                </c:pt>
                <c:pt idx="14">
                  <c:v>7.324929512227461E-57</c:v>
                </c:pt>
                <c:pt idx="15">
                  <c:v>6.2544334895185059E-61</c:v>
                </c:pt>
                <c:pt idx="16">
                  <c:v>5.340384260286913E-65</c:v>
                </c:pt>
                <c:pt idx="17">
                  <c:v>4.5599180317953585E-69</c:v>
                </c:pt>
                <c:pt idx="18">
                  <c:v>3.8935124221895137E-73</c:v>
                </c:pt>
                <c:pt idx="19">
                  <c:v>3.3244981326508235E-77</c:v>
                </c:pt>
                <c:pt idx="20">
                  <c:v>2.838641985835312E-81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Sheet1!$A$10</c:f>
              <c:strCache>
                <c:ptCount val="1"/>
                <c:pt idx="0">
                  <c:v>Mn-52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4F81BD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Sheet1!$K$10:$AE$10</c:f>
              <c:numCache>
                <c:formatCode>0.00000</c:formatCode>
                <c:ptCount val="21"/>
                <c:pt idx="0" formatCode="0.00">
                  <c:v>2.4559275</c:v>
                </c:pt>
                <c:pt idx="1">
                  <c:v>5.7575892273946499E-20</c:v>
                </c:pt>
                <c:pt idx="2">
                  <c:v>1.3497887747668006E-39</c:v>
                </c:pt>
                <c:pt idx="3">
                  <c:v>3.1643968760704225E-59</c:v>
                </c:pt>
                <c:pt idx="4">
                  <c:v>7.4184996767472193E-79</c:v>
                </c:pt>
                <c:pt idx="5">
                  <c:v>1.7391667230515185E-98</c:v>
                </c:pt>
                <c:pt idx="6">
                  <c:v>4.0772407122295953E-118</c:v>
                </c:pt>
                <c:pt idx="7">
                  <c:v>9.5585383535256391E-138</c:v>
                </c:pt>
                <c:pt idx="8">
                  <c:v>2.2408697917140712E-157</c:v>
                </c:pt>
                <c:pt idx="9">
                  <c:v>5.2534155722297214E-177</c:v>
                </c:pt>
                <c:pt idx="10">
                  <c:v>1.2315920932396241E-196</c:v>
                </c:pt>
                <c:pt idx="11">
                  <c:v>2.8873007727551338E-216</c:v>
                </c:pt>
                <c:pt idx="12">
                  <c:v>6.7688854110972323E-236</c:v>
                </c:pt>
                <c:pt idx="13">
                  <c:v>1.5868734612240294E-255</c:v>
                </c:pt>
                <c:pt idx="14">
                  <c:v>3.720209796739547E-275</c:v>
                </c:pt>
                <c:pt idx="15">
                  <c:v>8.7215277524910488E-295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Sheet1!$A$11</c:f>
              <c:strCache>
                <c:ptCount val="1"/>
                <c:pt idx="0">
                  <c:v>Mn-54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C0504D"/>
              </a:solidFill>
              <a:ln>
                <a:solidFill>
                  <a:srgbClr val="993366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Sheet1!$K$11:$AE$11</c:f>
              <c:numCache>
                <c:formatCode>0.00000</c:formatCode>
                <c:ptCount val="21"/>
                <c:pt idx="0" formatCode="0.00">
                  <c:v>4.0575275</c:v>
                </c:pt>
                <c:pt idx="1">
                  <c:v>1.8027212983457805</c:v>
                </c:pt>
                <c:pt idx="2">
                  <c:v>0.80093211432565703</c:v>
                </c:pt>
                <c:pt idx="3">
                  <c:v>0.35584660387982076</c:v>
                </c:pt>
                <c:pt idx="4">
                  <c:v>0.15809929858963795</c:v>
                </c:pt>
                <c:pt idx="5">
                  <c:v>7.0242031094322671E-2</c:v>
                </c:pt>
                <c:pt idx="6">
                  <c:v>3.1207873635558121E-2</c:v>
                </c:pt>
                <c:pt idx="7">
                  <c:v>1.3865364678096305E-2</c:v>
                </c:pt>
                <c:pt idx="8">
                  <c:v>6.1602510924535945E-3</c:v>
                </c:pt>
                <c:pt idx="9">
                  <c:v>2.7369416097670213E-3</c:v>
                </c:pt>
                <c:pt idx="10">
                  <c:v>1.2159974103085663E-3</c:v>
                </c:pt>
                <c:pt idx="11">
                  <c:v>5.4025621028978019E-4</c:v>
                </c:pt>
                <c:pt idx="12">
                  <c:v>2.4003075194264581E-4</c:v>
                </c:pt>
                <c:pt idx="13">
                  <c:v>1.0664340507487885E-4</c:v>
                </c:pt>
                <c:pt idx="14">
                  <c:v>4.7380661660728273E-5</c:v>
                </c:pt>
                <c:pt idx="15">
                  <c:v>2.1050782257300839E-5</c:v>
                </c:pt>
                <c:pt idx="16">
                  <c:v>9.3526645283551875E-6</c:v>
                </c:pt>
                <c:pt idx="17">
                  <c:v>4.155300867720303E-6</c:v>
                </c:pt>
                <c:pt idx="18">
                  <c:v>1.8461610858519368E-6</c:v>
                </c:pt>
                <c:pt idx="19">
                  <c:v>8.2023200326860637E-7</c:v>
                </c:pt>
                <c:pt idx="20">
                  <c:v>3.6442136297958306E-7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Sheet1!$A$12</c:f>
              <c:strCache>
                <c:ptCount val="1"/>
                <c:pt idx="0">
                  <c:v>Co-56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9BBB59"/>
              </a:solidFill>
              <a:ln>
                <a:solidFill>
                  <a:srgbClr val="99CC00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Sheet1!$K$12:$AE$12</c:f>
              <c:numCache>
                <c:formatCode>0.00000</c:formatCode>
                <c:ptCount val="21"/>
                <c:pt idx="0" formatCode="0.00">
                  <c:v>7.3805000000000005</c:v>
                </c:pt>
                <c:pt idx="1">
                  <c:v>0.2757091941823735</c:v>
                </c:pt>
                <c:pt idx="2">
                  <c:v>1.0299513550124482E-2</c:v>
                </c:pt>
                <c:pt idx="3">
                  <c:v>3.8475314428226527E-4</c:v>
                </c:pt>
                <c:pt idx="4">
                  <c:v>1.4373007163362617E-5</c:v>
                </c:pt>
                <c:pt idx="5">
                  <c:v>5.3692435783323546E-7</c:v>
                </c:pt>
                <c:pt idx="6">
                  <c:v>2.0057581740409133E-8</c:v>
                </c:pt>
                <c:pt idx="7">
                  <c:v>7.4927981829080523E-10</c:v>
                </c:pt>
                <c:pt idx="8">
                  <c:v>2.7990425434330065E-11</c:v>
                </c:pt>
                <c:pt idx="9">
                  <c:v>1.04562260569351E-12</c:v>
                </c:pt>
                <c:pt idx="10">
                  <c:v>3.9060736540157466E-14</c:v>
                </c:pt>
                <c:pt idx="11">
                  <c:v>1.4591700014439133E-15</c:v>
                </c:pt>
                <c:pt idx="12">
                  <c:v>5.4509394386991926E-17</c:v>
                </c:pt>
                <c:pt idx="13">
                  <c:v>2.0362768378574253E-18</c:v>
                </c:pt>
                <c:pt idx="14">
                  <c:v>7.606805041635419E-20</c:v>
                </c:pt>
                <c:pt idx="15">
                  <c:v>2.8416314454734997E-21</c:v>
                </c:pt>
                <c:pt idx="16">
                  <c:v>1.0615323026824625E-22</c:v>
                </c:pt>
                <c:pt idx="17">
                  <c:v>3.9655066156919043E-24</c:v>
                </c:pt>
                <c:pt idx="18">
                  <c:v>1.4813720392077575E-25</c:v>
                </c:pt>
                <c:pt idx="19">
                  <c:v>5.533878344478965E-27</c:v>
                </c:pt>
                <c:pt idx="20">
                  <c:v>2.0672598591688812E-28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Sheet1!$A$13</c:f>
              <c:strCache>
                <c:ptCount val="1"/>
                <c:pt idx="0">
                  <c:v>Mn-56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8064A2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Sheet1!$K$13:$AE$13</c:f>
              <c:numCache>
                <c:formatCode>General</c:formatCode>
                <c:ptCount val="21"/>
                <c:pt idx="0" formatCode="0.00">
                  <c:v>0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Sheet1!$A$14</c:f>
              <c:strCache>
                <c:ptCount val="1"/>
                <c:pt idx="0">
                  <c:v>Co-57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4BACC6"/>
              </a:solidFill>
              <a:ln>
                <a:solidFill>
                  <a:srgbClr val="33CCCC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Sheet1!$K$14:$AE$14</c:f>
              <c:numCache>
                <c:formatCode>0.00000</c:formatCode>
                <c:ptCount val="21"/>
                <c:pt idx="0" formatCode="0.00">
                  <c:v>3.2576366999999999</c:v>
                </c:pt>
                <c:pt idx="1">
                  <c:v>1.2845650677319467</c:v>
                </c:pt>
                <c:pt idx="2">
                  <c:v>0.50653512506080889</c:v>
                </c:pt>
                <c:pt idx="3">
                  <c:v>0.19973907072951014</c:v>
                </c:pt>
                <c:pt idx="4">
                  <c:v>7.8761954308891852E-2</c:v>
                </c:pt>
                <c:pt idx="5">
                  <c:v>3.1057746608608057E-2</c:v>
                </c:pt>
                <c:pt idx="6">
                  <c:v>1.2246821868100962E-2</c:v>
                </c:pt>
                <c:pt idx="7">
                  <c:v>4.8292185443816341E-3</c:v>
                </c:pt>
                <c:pt idx="8">
                  <c:v>1.9042778608664276E-3</c:v>
                </c:pt>
                <c:pt idx="9">
                  <c:v>7.5090289206415422E-4</c:v>
                </c:pt>
                <c:pt idx="10">
                  <c:v>2.9609920111856096E-4</c:v>
                </c:pt>
                <c:pt idx="11">
                  <c:v>1.1675908806535722E-4</c:v>
                </c:pt>
                <c:pt idx="12">
                  <c:v>4.604093693719621E-5</c:v>
                </c:pt>
                <c:pt idx="13">
                  <c:v>1.8155056785543873E-5</c:v>
                </c:pt>
                <c:pt idx="14">
                  <c:v>7.1589787005406304E-6</c:v>
                </c:pt>
                <c:pt idx="15">
                  <c:v>2.8229587293609326E-6</c:v>
                </c:pt>
                <c:pt idx="16">
                  <c:v>1.1131610137453381E-6</c:v>
                </c:pt>
                <c:pt idx="17">
                  <c:v>4.3894635427527666E-7</c:v>
                </c:pt>
                <c:pt idx="18">
                  <c:v>1.7308718105684127E-7</c:v>
                </c:pt>
                <c:pt idx="19">
                  <c:v>6.8252468563426092E-8</c:v>
                </c:pt>
                <c:pt idx="20">
                  <c:v>2.6913601784707919E-8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Sheet1!$A$15</c:f>
              <c:strCache>
                <c:ptCount val="1"/>
                <c:pt idx="0">
                  <c:v>Ni-57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F79646"/>
              </a:solidFill>
              <a:ln>
                <a:solidFill>
                  <a:srgbClr val="FF9900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Sheet1!$K$15:$AE$15</c:f>
              <c:numCache>
                <c:formatCode>0.00000</c:formatCode>
                <c:ptCount val="21"/>
                <c:pt idx="0" formatCode="0.00">
                  <c:v>0.20624215000000001</c:v>
                </c:pt>
                <c:pt idx="1">
                  <c:v>1.0693944636547782E-74</c:v>
                </c:pt>
                <c:pt idx="2">
                  <c:v>5.5449602270704159E-148</c:v>
                </c:pt>
                <c:pt idx="3">
                  <c:v>2.8751396201091991E-221</c:v>
                </c:pt>
                <c:pt idx="4">
                  <c:v>1.4908002035370946E-294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yVal>
          <c:smooth val="0"/>
        </c:ser>
        <c:ser>
          <c:idx val="12"/>
          <c:order val="12"/>
          <c:tx>
            <c:strRef>
              <c:f>Sheet1!$A$16</c:f>
              <c:strCache>
                <c:ptCount val="1"/>
                <c:pt idx="0">
                  <c:v>Co-58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AABAD7"/>
              </a:solidFill>
              <a:ln>
                <a:solidFill>
                  <a:srgbClr val="99CCFF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Sheet1!$K$16:$AE$16</c:f>
              <c:numCache>
                <c:formatCode>0.00000</c:formatCode>
                <c:ptCount val="21"/>
                <c:pt idx="0" formatCode="0.00">
                  <c:v>23.69952</c:v>
                </c:pt>
                <c:pt idx="1">
                  <c:v>0.67059427650274916</c:v>
                </c:pt>
                <c:pt idx="2">
                  <c:v>1.8974927917453421E-2</c:v>
                </c:pt>
                <c:pt idx="3">
                  <c:v>5.3690868247527768E-4</c:v>
                </c:pt>
                <c:pt idx="4">
                  <c:v>1.5192201760734106E-5</c:v>
                </c:pt>
                <c:pt idx="5">
                  <c:v>4.2987383492253419E-7</c:v>
                </c:pt>
                <c:pt idx="6">
                  <c:v>1.216357687064289E-8</c:v>
                </c:pt>
                <c:pt idx="7">
                  <c:v>3.4417680321180884E-10</c:v>
                </c:pt>
                <c:pt idx="8">
                  <c:v>9.7387202077870117E-12</c:v>
                </c:pt>
                <c:pt idx="9">
                  <c:v>2.7556381022922177E-13</c:v>
                </c:pt>
                <c:pt idx="10">
                  <c:v>7.7972682126476066E-15</c:v>
                </c:pt>
                <c:pt idx="11">
                  <c:v>2.2062908597972779E-16</c:v>
                </c:pt>
                <c:pt idx="12">
                  <c:v>6.2428522724527193E-18</c:v>
                </c:pt>
                <c:pt idx="13">
                  <c:v>1.7664581404851163E-19</c:v>
                </c:pt>
                <c:pt idx="14">
                  <c:v>4.9983152346165746E-21</c:v>
                </c:pt>
                <c:pt idx="15">
                  <c:v>1.4143077954702782E-22</c:v>
                </c:pt>
                <c:pt idx="16">
                  <c:v>4.0018815269490313E-24</c:v>
                </c:pt>
                <c:pt idx="17">
                  <c:v>1.1323600002084885E-25</c:v>
                </c:pt>
                <c:pt idx="18">
                  <c:v>3.2040907793932774E-27</c:v>
                </c:pt>
                <c:pt idx="19">
                  <c:v>9.0661960160221331E-29</c:v>
                </c:pt>
                <c:pt idx="20">
                  <c:v>2.5653427402734234E-30</c:v>
                </c:pt>
              </c:numCache>
            </c:numRef>
          </c:yVal>
          <c:smooth val="0"/>
        </c:ser>
        <c:ser>
          <c:idx val="13"/>
          <c:order val="13"/>
          <c:tx>
            <c:strRef>
              <c:f>Sheet1!$A$17</c:f>
              <c:strCache>
                <c:ptCount val="1"/>
                <c:pt idx="0">
                  <c:v>Fe-59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D9AAA9"/>
              </a:solidFill>
              <a:ln>
                <a:solidFill>
                  <a:srgbClr val="FFCC99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Sheet1!$K$17:$AE$17</c:f>
              <c:numCache>
                <c:formatCode>0.00000</c:formatCode>
                <c:ptCount val="21"/>
                <c:pt idx="0" formatCode="0.00">
                  <c:v>0.30462610000000001</c:v>
                </c:pt>
                <c:pt idx="1">
                  <c:v>9.669559120565526E-4</c:v>
                </c:pt>
                <c:pt idx="2">
                  <c:v>3.0693487388674824E-6</c:v>
                </c:pt>
                <c:pt idx="3">
                  <c:v>9.7428451114702209E-9</c:v>
                </c:pt>
                <c:pt idx="4">
                  <c:v>3.0926114606684734E-11</c:v>
                </c:pt>
                <c:pt idx="5">
                  <c:v>9.8166865399492304E-14</c:v>
                </c:pt>
                <c:pt idx="6">
                  <c:v>3.1160504916059121E-16</c:v>
                </c:pt>
                <c:pt idx="7">
                  <c:v>9.8910876156871043E-19</c:v>
                </c:pt>
                <c:pt idx="8">
                  <c:v>3.139667167934063E-21</c:v>
                </c:pt>
                <c:pt idx="9">
                  <c:v>9.9660525802736303E-24</c:v>
                </c:pt>
                <c:pt idx="10">
                  <c:v>3.1634628360347457E-26</c:v>
                </c:pt>
                <c:pt idx="11">
                  <c:v>1.0041585707445893E-28</c:v>
                </c:pt>
                <c:pt idx="12">
                  <c:v>3.1874388524940726E-31</c:v>
                </c:pt>
                <c:pt idx="13">
                  <c:v>1.0117691303331766E-33</c:v>
                </c:pt>
                <c:pt idx="14">
                  <c:v>3.2115965841797142E-36</c:v>
                </c:pt>
                <c:pt idx="15">
                  <c:v>1.0194373706695451E-38</c:v>
                </c:pt>
                <c:pt idx="16">
                  <c:v>3.2359374083189529E-41</c:v>
                </c:pt>
                <c:pt idx="17">
                  <c:v>1.0271637289184969E-43</c:v>
                </c:pt>
                <c:pt idx="18">
                  <c:v>3.2604627125771125E-46</c:v>
                </c:pt>
                <c:pt idx="19">
                  <c:v>1.0349486455580803E-48</c:v>
                </c:pt>
                <c:pt idx="20">
                  <c:v>3.2851738951366917E-51</c:v>
                </c:pt>
              </c:numCache>
            </c:numRef>
          </c:yVal>
          <c:smooth val="0"/>
        </c:ser>
        <c:ser>
          <c:idx val="14"/>
          <c:order val="14"/>
          <c:tx>
            <c:strRef>
              <c:f>Sheet1!$A$18</c:f>
              <c:strCache>
                <c:ptCount val="1"/>
                <c:pt idx="0">
                  <c:v>Co-60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C6D6AC"/>
              </a:solidFill>
              <a:ln>
                <a:solidFill>
                  <a:srgbClr val="CCFFCC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Sheet1!$K$18:$AE$18</c:f>
              <c:numCache>
                <c:formatCode>0.00000</c:formatCode>
                <c:ptCount val="21"/>
                <c:pt idx="0" formatCode="0.00">
                  <c:v>4.7603127000000001</c:v>
                </c:pt>
                <c:pt idx="1">
                  <c:v>4.1768552981389355</c:v>
                </c:pt>
                <c:pt idx="2">
                  <c:v>3.6649105386692971</c:v>
                </c:pt>
                <c:pt idx="3">
                  <c:v>3.2157133292201738</c:v>
                </c:pt>
                <c:pt idx="4">
                  <c:v>2.8215728887829741</c:v>
                </c:pt>
                <c:pt idx="5">
                  <c:v>2.475741072555663</c:v>
                </c:pt>
                <c:pt idx="6">
                  <c:v>2.1722968358201116</c:v>
                </c:pt>
                <c:pt idx="7">
                  <c:v>1.9060448587391494</c:v>
                </c:pt>
                <c:pt idx="8">
                  <c:v>1.6724265964114278</c:v>
                </c:pt>
                <c:pt idx="9">
                  <c:v>1.4674422312571063</c:v>
                </c:pt>
                <c:pt idx="10">
                  <c:v>1.2875821914680239</c:v>
                </c:pt>
                <c:pt idx="11">
                  <c:v>1.1297670630382237</c:v>
                </c:pt>
                <c:pt idx="12">
                  <c:v>0.9912948665985889</c:v>
                </c:pt>
                <c:pt idx="13">
                  <c:v>0.86979479637340751</c:v>
                </c:pt>
                <c:pt idx="14">
                  <c:v>0.76318662921575375</c:v>
                </c:pt>
                <c:pt idx="15">
                  <c:v>0.66964510875695549</c:v>
                </c:pt>
                <c:pt idx="16">
                  <c:v>0.58756869488517283</c:v>
                </c:pt>
                <c:pt idx="17">
                  <c:v>0.51555214350765532</c:v>
                </c:pt>
                <c:pt idx="18">
                  <c:v>0.45236244713017165</c:v>
                </c:pt>
                <c:pt idx="19">
                  <c:v>0.39691772432822553</c:v>
                </c:pt>
                <c:pt idx="20">
                  <c:v>0.34826869667314053</c:v>
                </c:pt>
              </c:numCache>
            </c:numRef>
          </c:yVal>
          <c:smooth val="0"/>
        </c:ser>
        <c:ser>
          <c:idx val="15"/>
          <c:order val="15"/>
          <c:tx>
            <c:strRef>
              <c:f>Sheet1!$A$19</c:f>
              <c:strCache>
                <c:ptCount val="1"/>
                <c:pt idx="0">
                  <c:v>Zn-65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BAB0C9"/>
              </a:solidFill>
              <a:ln>
                <a:solidFill>
                  <a:srgbClr val="CC99FF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Sheet1!$K$19:$AE$19</c:f>
              <c:numCache>
                <c:formatCode>0.00000</c:formatCode>
                <c:ptCount val="21"/>
                <c:pt idx="0" formatCode="0.00">
                  <c:v>39.300551500000005</c:v>
                </c:pt>
                <c:pt idx="1">
                  <c:v>13.927546962127561</c:v>
                </c:pt>
                <c:pt idx="2">
                  <c:v>4.9357211789322761</c:v>
                </c:pt>
                <c:pt idx="3">
                  <c:v>1.7491481897282504</c:v>
                </c:pt>
                <c:pt idx="4">
                  <c:v>0.61987281669980154</c:v>
                </c:pt>
                <c:pt idx="5">
                  <c:v>0.21967395966778683</c:v>
                </c:pt>
                <c:pt idx="6">
                  <c:v>7.7849273683337883E-2</c:v>
                </c:pt>
                <c:pt idx="7">
                  <c:v>2.7588656489774929E-2</c:v>
                </c:pt>
                <c:pt idx="8">
                  <c:v>9.7770207851496892E-3</c:v>
                </c:pt>
                <c:pt idx="9">
                  <c:v>3.46483473991121E-3</c:v>
                </c:pt>
                <c:pt idx="10">
                  <c:v>1.2278873123733245E-3</c:v>
                </c:pt>
                <c:pt idx="11">
                  <c:v>4.3514550189658393E-4</c:v>
                </c:pt>
                <c:pt idx="12">
                  <c:v>1.5420927141501418E-4</c:v>
                </c:pt>
                <c:pt idx="13">
                  <c:v>5.4649535124922758E-5</c:v>
                </c:pt>
                <c:pt idx="14">
                  <c:v>1.9367004733020104E-5</c:v>
                </c:pt>
                <c:pt idx="15">
                  <c:v>6.8633863302117866E-6</c:v>
                </c:pt>
                <c:pt idx="16">
                  <c:v>2.4322848353221975E-6</c:v>
                </c:pt>
                <c:pt idx="17">
                  <c:v>8.6196656220512862E-7</c:v>
                </c:pt>
                <c:pt idx="18">
                  <c:v>3.0546848114575647E-7</c:v>
                </c:pt>
                <c:pt idx="19">
                  <c:v>1.0825361106210689E-7</c:v>
                </c:pt>
                <c:pt idx="20">
                  <c:v>3.8363513852658932E-8</c:v>
                </c:pt>
              </c:numCache>
            </c:numRef>
          </c:yVal>
          <c:smooth val="0"/>
        </c:ser>
        <c:ser>
          <c:idx val="16"/>
          <c:order val="16"/>
          <c:tx>
            <c:strRef>
              <c:f>Sheet1!$A$20</c:f>
              <c:strCache>
                <c:ptCount val="1"/>
                <c:pt idx="0">
                  <c:v>Sb-124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A9CEDC"/>
              </a:solidFill>
              <a:ln>
                <a:solidFill>
                  <a:srgbClr val="99CCFF"/>
                </a:solidFill>
                <a:prstDash val="solid"/>
              </a:ln>
            </c:spPr>
          </c:marker>
          <c:xVal>
            <c:numRef>
              <c:f>Sheet1!$K$3:$AE$3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xVal>
          <c:yVal>
            <c:numRef>
              <c:f>Sheet1!$K$20:$AE$20</c:f>
              <c:numCache>
                <c:formatCode>0.00000</c:formatCode>
                <c:ptCount val="21"/>
                <c:pt idx="0" formatCode="0.00">
                  <c:v>0.1369747</c:v>
                </c:pt>
                <c:pt idx="1">
                  <c:v>2.016087470154576E-3</c:v>
                </c:pt>
                <c:pt idx="2">
                  <c:v>2.9674156521710056E-5</c:v>
                </c:pt>
                <c:pt idx="3">
                  <c:v>4.367645641919664E-7</c:v>
                </c:pt>
                <c:pt idx="4">
                  <c:v>6.4286000646465901E-9</c:v>
                </c:pt>
                <c:pt idx="5">
                  <c:v>9.4620539712581136E-11</c:v>
                </c:pt>
                <c:pt idx="6">
                  <c:v>1.3926899240063917E-12</c:v>
                </c:pt>
                <c:pt idx="7">
                  <c:v>2.0498564374295508E-14</c:v>
                </c:pt>
                <c:pt idx="8">
                  <c:v>3.0171191315749656E-16</c:v>
                </c:pt>
                <c:pt idx="9">
                  <c:v>4.4408026278808738E-18</c:v>
                </c:pt>
                <c:pt idx="10">
                  <c:v>6.5362775282589735E-20</c:v>
                </c:pt>
                <c:pt idx="11">
                  <c:v>9.6205410387289312E-22</c:v>
                </c:pt>
                <c:pt idx="12">
                  <c:v>1.4160171363243935E-23</c:v>
                </c:pt>
                <c:pt idx="13">
                  <c:v>2.0841910265675145E-25</c:v>
                </c:pt>
                <c:pt idx="14">
                  <c:v>3.0676551319852274E-27</c:v>
                </c:pt>
                <c:pt idx="15">
                  <c:v>4.5151849752916411E-29</c:v>
                </c:pt>
                <c:pt idx="16">
                  <c:v>6.6457585627971258E-31</c:v>
                </c:pt>
                <c:pt idx="17">
                  <c:v>9.7816827254432878E-33</c:v>
                </c:pt>
                <c:pt idx="18">
                  <c:v>1.439735073688329E-34</c:v>
                </c:pt>
                <c:pt idx="19">
                  <c:v>2.1191007115949992E-36</c:v>
                </c:pt>
                <c:pt idx="20">
                  <c:v>3.1190375979230646E-38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209408"/>
        <c:axId val="210211968"/>
      </c:scatterChart>
      <c:valAx>
        <c:axId val="210209408"/>
        <c:scaling>
          <c:orientation val="minMax"/>
          <c:max val="2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/>
                  <a:t>Time (years)</a:t>
                </a:r>
              </a:p>
            </c:rich>
          </c:tx>
          <c:layout>
            <c:manualLayout>
              <c:xMode val="edge"/>
              <c:yMode val="edge"/>
              <c:x val="0.45871940145412854"/>
              <c:y val="0.88716384877737886"/>
            </c:manualLayout>
          </c:layout>
          <c:overlay val="0"/>
        </c:title>
        <c:numFmt formatCode="General" sourceLinked="1"/>
        <c:majorTickMark val="none"/>
        <c:minorTickMark val="none"/>
        <c:tickLblPos val="low"/>
        <c:spPr>
          <a:ln w="3175">
            <a:solidFill>
              <a:srgbClr val="808080"/>
            </a:solidFill>
            <a:prstDash val="solid"/>
          </a:ln>
        </c:spPr>
        <c:txPr>
          <a:bodyPr rot="0" vert="horz" anchor="b" anchorCtr="0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0211968"/>
        <c:crosses val="autoZero"/>
        <c:crossBetween val="midCat"/>
      </c:valAx>
      <c:valAx>
        <c:axId val="210211968"/>
        <c:scaling>
          <c:logBase val="10"/>
          <c:orientation val="minMax"/>
          <c:min val="9.9999999999999995E-7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/>
                  <a:t>Activity</a:t>
                </a:r>
                <a:r>
                  <a:rPr lang="en-US" sz="1800" baseline="0"/>
                  <a:t> (mCi)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5.4740982929959305E-2"/>
              <c:y val="0.28190993182413254"/>
            </c:manualLayout>
          </c:layout>
          <c:overlay val="0"/>
        </c:title>
        <c:numFmt formatCode="0.00E+00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02094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8183469573115347"/>
          <c:y val="8.4766581767131116E-2"/>
          <c:w val="0.10906763357577579"/>
          <c:h val="0.6930126017545904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0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0.88283</cdr:x>
      <cdr:y>0.01691</cdr:y>
    </cdr:from>
    <cdr:to>
      <cdr:x>0.98093</cdr:x>
      <cdr:y>0.11839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72200" y="76200"/>
          <a:ext cx="6858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0.89373</cdr:x>
      <cdr:y>0.03383</cdr:y>
    </cdr:from>
    <cdr:to>
      <cdr:x>0.97003</cdr:x>
      <cdr:y>0.11839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6248400" y="152400"/>
          <a:ext cx="533400" cy="381000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0.6683</cdr:x>
      <cdr:y>0.91936</cdr:y>
    </cdr:from>
    <cdr:to>
      <cdr:x>0.99263</cdr:x>
      <cdr:y>0.98387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181600" y="4343400"/>
          <a:ext cx="2514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sz="1000" dirty="0" smtClean="0"/>
            <a:t>Courtesy: John Sunderland, Ph.D.</a:t>
          </a:r>
          <a:endParaRPr lang="en-US" sz="1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987C4-9924-4521-8E4C-F252A84DD321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FCAAF-6A5E-4123-8AD3-FA9E7C965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3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FCAAF-6A5E-4123-8AD3-FA9E7C9653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88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85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7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39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43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50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8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90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10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80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2E5095"/>
            </a:gs>
            <a:gs pos="23000">
              <a:schemeClr val="tx1"/>
            </a:gs>
            <a:gs pos="2000">
              <a:schemeClr val="bg2">
                <a:shade val="30000"/>
                <a:satMod val="20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849A9-9DD3-428C-B289-20927E314732}" type="datetimeFigureOut">
              <a:rPr lang="en-US" smtClean="0"/>
              <a:t>9/30/2011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15923-1B1B-454B-AA18-C0B0AA281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365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0"/>
            <a:ext cx="3962400" cy="33528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Decommissioning the University of Iowa MC17 Cyclotron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954" y="4343400"/>
            <a:ext cx="4018046" cy="17526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Tom Hansen, CHP, PMP</a:t>
            </a:r>
          </a:p>
          <a:p>
            <a:pPr algn="l"/>
            <a:r>
              <a:rPr lang="en-US" sz="2800" dirty="0" smtClean="0"/>
              <a:t>Ameriphysics, LLC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57200"/>
            <a:ext cx="4400550" cy="5867400"/>
          </a:xfrm>
          <a:prstGeom prst="rect">
            <a:avLst/>
          </a:prstGeom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tx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tx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</a:t>
            </a:fld>
            <a:r>
              <a:rPr lang="en-US" b="1" dirty="0" smtClean="0">
                <a:solidFill>
                  <a:schemeClr val="tx1"/>
                </a:solidFill>
              </a:rPr>
              <a:t> -	Ameriphysics, LLC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pic>
        <p:nvPicPr>
          <p:cNvPr id="5122" name="Picture 2" descr="U:\Pictures\University of Iowa MC17\IMG_06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5275" y="2314576"/>
            <a:ext cx="4495800" cy="33718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U:\Pictures\University of Iowa MC17\IMG_06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71975" y="2314575"/>
            <a:ext cx="4495800" cy="33718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6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600200"/>
            <a:ext cx="3048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chemeClr val="bg1"/>
                </a:solidFill>
              </a:rPr>
              <a:t>Scanditronix</a:t>
            </a:r>
            <a:r>
              <a:rPr lang="en-US" sz="2800" dirty="0" smtClean="0">
                <a:solidFill>
                  <a:schemeClr val="bg1"/>
                </a:solidFill>
              </a:rPr>
              <a:t> MC17 particle accelerator </a:t>
            </a:r>
          </a:p>
          <a:p>
            <a:r>
              <a:rPr lang="en-US" sz="2800" baseline="30000" dirty="0" smtClean="0">
                <a:solidFill>
                  <a:schemeClr val="bg1"/>
                </a:solidFill>
              </a:rPr>
              <a:t>18</a:t>
            </a:r>
            <a:r>
              <a:rPr lang="en-US" sz="2800" dirty="0" smtClean="0">
                <a:solidFill>
                  <a:schemeClr val="bg1"/>
                </a:solidFill>
              </a:rPr>
              <a:t>O(</a:t>
            </a:r>
            <a:r>
              <a:rPr lang="en-US" sz="2800" dirty="0" err="1" smtClean="0">
                <a:solidFill>
                  <a:schemeClr val="bg1"/>
                </a:solidFill>
              </a:rPr>
              <a:t>p,n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  <a:r>
              <a:rPr lang="en-US" sz="2800" baseline="30000" dirty="0" smtClean="0">
                <a:solidFill>
                  <a:schemeClr val="bg1"/>
                </a:solidFill>
              </a:rPr>
              <a:t>18</a:t>
            </a:r>
            <a:r>
              <a:rPr lang="en-US" sz="2800" dirty="0" smtClean="0">
                <a:solidFill>
                  <a:schemeClr val="bg1"/>
                </a:solidFill>
              </a:rPr>
              <a:t>F</a:t>
            </a:r>
          </a:p>
          <a:p>
            <a:r>
              <a:rPr lang="en-US" sz="2800" baseline="30000" dirty="0" smtClean="0">
                <a:solidFill>
                  <a:schemeClr val="bg1"/>
                </a:solidFill>
              </a:rPr>
              <a:t>14</a:t>
            </a:r>
            <a:r>
              <a:rPr lang="en-US" sz="2800" dirty="0" smtClean="0">
                <a:solidFill>
                  <a:schemeClr val="bg1"/>
                </a:solidFill>
              </a:rPr>
              <a:t>N(</a:t>
            </a:r>
            <a:r>
              <a:rPr lang="en-US" sz="2800" dirty="0" err="1" smtClean="0">
                <a:solidFill>
                  <a:schemeClr val="bg1"/>
                </a:solidFill>
              </a:rPr>
              <a:t>d,n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  <a:r>
              <a:rPr lang="en-US" sz="2800" baseline="30000" dirty="0" smtClean="0">
                <a:solidFill>
                  <a:schemeClr val="bg1"/>
                </a:solidFill>
              </a:rPr>
              <a:t>15</a:t>
            </a:r>
            <a:r>
              <a:rPr lang="en-US" sz="2800" dirty="0" smtClean="0">
                <a:solidFill>
                  <a:schemeClr val="bg1"/>
                </a:solidFill>
              </a:rPr>
              <a:t>O  </a:t>
            </a:r>
          </a:p>
          <a:p>
            <a:r>
              <a:rPr lang="en-US" sz="2800" baseline="30000" dirty="0" smtClean="0">
                <a:solidFill>
                  <a:schemeClr val="bg1"/>
                </a:solidFill>
              </a:rPr>
              <a:t>14</a:t>
            </a:r>
            <a:r>
              <a:rPr lang="en-US" sz="2800" dirty="0" smtClean="0">
                <a:solidFill>
                  <a:schemeClr val="bg1"/>
                </a:solidFill>
              </a:rPr>
              <a:t>N (p,</a:t>
            </a:r>
            <a:r>
              <a:rPr lang="el-GR" sz="2800" dirty="0" smtClean="0">
                <a:solidFill>
                  <a:schemeClr val="bg1"/>
                </a:solidFill>
              </a:rPr>
              <a:t>α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  <a:r>
              <a:rPr lang="en-US" sz="2800" baseline="30000" dirty="0" smtClean="0">
                <a:solidFill>
                  <a:schemeClr val="bg1"/>
                </a:solidFill>
              </a:rPr>
              <a:t>11</a:t>
            </a:r>
            <a:r>
              <a:rPr lang="en-US" sz="2800" dirty="0" smtClean="0">
                <a:solidFill>
                  <a:schemeClr val="bg1"/>
                </a:solidFill>
              </a:rPr>
              <a:t>C</a:t>
            </a:r>
          </a:p>
          <a:p>
            <a:r>
              <a:rPr lang="en-US" sz="2800" baseline="30000" dirty="0" smtClean="0">
                <a:solidFill>
                  <a:schemeClr val="bg1"/>
                </a:solidFill>
              </a:rPr>
              <a:t>16</a:t>
            </a:r>
            <a:r>
              <a:rPr lang="en-US" sz="2800" dirty="0" smtClean="0">
                <a:solidFill>
                  <a:schemeClr val="bg1"/>
                </a:solidFill>
              </a:rPr>
              <a:t>O(p,</a:t>
            </a:r>
            <a:r>
              <a:rPr lang="el-GR" sz="2800" dirty="0" smtClean="0">
                <a:solidFill>
                  <a:schemeClr val="bg1"/>
                </a:solidFill>
              </a:rPr>
              <a:t>α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  <a:r>
              <a:rPr lang="en-US" sz="2800" baseline="30000" dirty="0" smtClean="0">
                <a:solidFill>
                  <a:schemeClr val="bg1"/>
                </a:solidFill>
              </a:rPr>
              <a:t>13</a:t>
            </a:r>
            <a:r>
              <a:rPr lang="en-US" sz="2800" dirty="0" smtClean="0">
                <a:solidFill>
                  <a:schemeClr val="bg1"/>
                </a:solidFill>
              </a:rPr>
              <a:t>N</a:t>
            </a:r>
          </a:p>
          <a:p>
            <a:pPr marL="0" indent="0"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Operated @ 30 </a:t>
            </a:r>
            <a:r>
              <a:rPr lang="en-US" sz="2800" dirty="0" err="1" smtClean="0">
                <a:solidFill>
                  <a:schemeClr val="bg1"/>
                </a:solidFill>
              </a:rPr>
              <a:t>uA</a:t>
            </a:r>
            <a:r>
              <a:rPr lang="en-US" sz="2800" dirty="0" smtClean="0">
                <a:solidFill>
                  <a:schemeClr val="bg1"/>
                </a:solidFill>
              </a:rPr>
              <a:t>, 6 hours/week for last 10 years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074" name="Picture 2" descr="U:\Pictures\University of Iowa MC17\IMG_06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981200"/>
            <a:ext cx="5257800" cy="40386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3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36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Pre-Characterization</a:t>
            </a:r>
            <a:endParaRPr lang="en-US" dirty="0"/>
          </a:p>
        </p:txBody>
      </p:sp>
      <p:pic>
        <p:nvPicPr>
          <p:cNvPr id="2051" name="Picture 3" descr="U:\Pictures\University of Iowa MC17\P10100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00400"/>
            <a:ext cx="3886200" cy="29146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U:\Pictures\University of Iowa MC17\P10100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3886200" cy="29146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4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U:\Pictures\University of Iowa MC17\IMG_06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38400"/>
            <a:ext cx="3962400" cy="29718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Characterization</a:t>
            </a:r>
            <a:endParaRPr lang="en-US" dirty="0"/>
          </a:p>
        </p:txBody>
      </p:sp>
      <p:pic>
        <p:nvPicPr>
          <p:cNvPr id="7171" name="Picture 3" descr="U:\Pictures\University of Iowa MC17\IMG_06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657600"/>
            <a:ext cx="3200400" cy="24003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U:\Pictures\University of Iowa MC17\IMG_06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3200400" cy="24003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5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3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Characterization</a:t>
            </a:r>
            <a:endParaRPr lang="en-US" dirty="0"/>
          </a:p>
        </p:txBody>
      </p:sp>
      <p:pic>
        <p:nvPicPr>
          <p:cNvPr id="6146" name="Picture 2" descr="U:\Pictures\University of Iowa MC17\IMG_06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66900"/>
            <a:ext cx="3810000" cy="28575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6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636971"/>
              </p:ext>
            </p:extLst>
          </p:nvPr>
        </p:nvGraphicFramePr>
        <p:xfrm>
          <a:off x="4648200" y="1066800"/>
          <a:ext cx="3886200" cy="5608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3100"/>
                <a:gridCol w="1943100"/>
              </a:tblGrid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Major Activation Products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Primary Source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Be-7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target material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Na-22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aluminum, magnesium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Na-24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aluminum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Sc-48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titanium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Cr-51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target material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Mn-52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target material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Mn-54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copper, brass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Co-56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target material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Mn-56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copper, brass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Co-57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target material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Ni-57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nickel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Co-58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nickel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Fe-59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iron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Co-60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copper, concrete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Zn-65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copper, brass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5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Sb-124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alloys in solder and ball bearings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52578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Total Activity: 137 </a:t>
            </a:r>
            <a:r>
              <a:rPr lang="en-US" sz="3200" dirty="0" err="1" smtClean="0">
                <a:solidFill>
                  <a:schemeClr val="bg1"/>
                </a:solidFill>
              </a:rPr>
              <a:t>mCi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3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Characterization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7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Chart 5" title="fff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436396"/>
              </p:ext>
            </p:extLst>
          </p:nvPr>
        </p:nvGraphicFramePr>
        <p:xfrm>
          <a:off x="152400" y="1676400"/>
          <a:ext cx="8286750" cy="472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845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Establish Removal Path</a:t>
            </a:r>
            <a:endParaRPr lang="en-US" dirty="0"/>
          </a:p>
        </p:txBody>
      </p:sp>
      <p:pic>
        <p:nvPicPr>
          <p:cNvPr id="8194" name="Picture 2" descr="https://lh4.googleusercontent.com/-IyPdZJwec_4/TiXlI3hLLPI/AAAAAAAACaQ/MIo-IiuNSBg/s640/P1010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3987800" cy="29908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lh5.googleusercontent.com/-mQtR9Ha-Cgk/TiXlJpBV8oI/AAAAAAAACaY/iWVhXB3jkWI/s640/P10101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0" y="3200400"/>
            <a:ext cx="3987800" cy="29908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8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Establish Removal Path</a:t>
            </a:r>
            <a:endParaRPr lang="en-US" dirty="0"/>
          </a:p>
        </p:txBody>
      </p:sp>
      <p:pic>
        <p:nvPicPr>
          <p:cNvPr id="9218" name="Picture 2" descr="https://lh6.googleusercontent.com/-9AveOFSMeTQ/TicwHRS185I/AAAAAAAACls/bpze4QKMs_I/s512/IMG_0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752600"/>
            <a:ext cx="3486150" cy="464820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lh4.googleusercontent.com/-hKSoFtkVg90/TiXlLahxUsI/AAAAAAAACbE/47hWc5JmoOE/s512/P10101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52600"/>
            <a:ext cx="3507205" cy="46762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9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81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Establish Removal Path</a:t>
            </a:r>
            <a:endParaRPr lang="en-US" dirty="0"/>
          </a:p>
        </p:txBody>
      </p:sp>
      <p:pic>
        <p:nvPicPr>
          <p:cNvPr id="3" name="Picture 6" descr="https://lh5.googleusercontent.com/-QHKFJhPSsZw/TiXlM51EuOI/AAAAAAAACbo/-tJVAUOfmL4/s640/P10101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019800" cy="45148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10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0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Package Ancillaries</a:t>
            </a:r>
            <a:endParaRPr lang="en-US" dirty="0"/>
          </a:p>
        </p:txBody>
      </p:sp>
      <p:pic>
        <p:nvPicPr>
          <p:cNvPr id="10242" name="Picture 2" descr="U:\Pictures\University of Iowa MC17\IMG_06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4165600" cy="31242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U:\Pictures\University of Iowa MC17\IMG_06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826" y="3124200"/>
            <a:ext cx="4191000" cy="31432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11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04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:\Pictures\University of Iowa MC17\IMG_07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53" y="1752600"/>
            <a:ext cx="2844800" cy="21336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U:\Pictures\University of Iowa MC17\IMG_07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53" y="4191000"/>
            <a:ext cx="2844800" cy="21336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Package Ancillaries</a:t>
            </a:r>
            <a:endParaRPr lang="en-US" dirty="0"/>
          </a:p>
        </p:txBody>
      </p:sp>
      <p:pic>
        <p:nvPicPr>
          <p:cNvPr id="11267" name="Picture 3" descr="U:\Pictures\University of Iowa MC17\IMG_07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209800"/>
            <a:ext cx="4749800" cy="35623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12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8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U:\Pictures\University of Iowa MC17\IMG_07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68" y="1962149"/>
            <a:ext cx="3288632" cy="246647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U:\Pictures\University of Iowa MC17\IMG_07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790950"/>
            <a:ext cx="3276600" cy="24574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Remove RF Shield</a:t>
            </a:r>
            <a:endParaRPr lang="en-US" dirty="0"/>
          </a:p>
        </p:txBody>
      </p:sp>
      <p:pic>
        <p:nvPicPr>
          <p:cNvPr id="12292" name="Picture 4" descr="U:\Pictures\University of Iowa MC17\IMG_07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62200"/>
            <a:ext cx="3276600" cy="24574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13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3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pic>
        <p:nvPicPr>
          <p:cNvPr id="13314" name="Picture 2" descr="U:\Pictures\University of Iowa MC17\IMG_07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0" y="1676400"/>
            <a:ext cx="6045200" cy="45339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14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lh3.googleusercontent.com/-t-IrJwXhbU4/TicwYgdRw5I/AAAAAAAACrI/MLqUbVv3e9k/s640/IMG_0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4130844" cy="309813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U:\Pictures\University of Iowa MC17\IMG_07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124200"/>
            <a:ext cx="4114800" cy="308610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15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6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pic>
        <p:nvPicPr>
          <p:cNvPr id="16386" name="Picture 2" descr="U:\Pictures\University of Iowa MC17\IMG_07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752600"/>
            <a:ext cx="4368800" cy="32766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16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6387" name="Picture 3" descr="U:\Pictures\University of Iowa MC17\IMG_07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19400"/>
            <a:ext cx="4368800" cy="32766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92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U:\Pictures\University of Iowa MC17\IMG_07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4267200" cy="32004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U:\Pictures\University of Iowa MC17\IMG_07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48000"/>
            <a:ext cx="4267200" cy="32004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17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U:\Pictures\University of Iowa MC17\IMG_07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3581400" cy="26860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U:\Pictures\University of Iowa MC17\IMG_07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05200"/>
            <a:ext cx="3581400" cy="26860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18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7412" name="Picture 4" descr="U:\Pictures\University of Iowa MC17\IMG_07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85950"/>
            <a:ext cx="3581400" cy="26860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97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pic>
        <p:nvPicPr>
          <p:cNvPr id="19458" name="Picture 2" descr="U:\Pictures\University of Iowa MC17\IMG_07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4223084" cy="316731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U:\Pictures\University of Iowa MC17\IMG_07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048000"/>
            <a:ext cx="4223084" cy="316731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19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3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pic>
        <p:nvPicPr>
          <p:cNvPr id="20482" name="Picture 2" descr="U:\Pictures\University of Iowa MC17\IMG_07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7645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U:\Pictures\University of Iowa MC17\IMG_07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576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U:\Pictures\University of Iowa MC17\IMG_079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7645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20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81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pic>
        <p:nvPicPr>
          <p:cNvPr id="21506" name="Picture 2" descr="U:\Pictures\University of Iowa MC17\IMG_08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4165600" cy="31242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 descr="U:\Pictures\University of Iowa MC17\IMG_08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124200"/>
            <a:ext cx="4165600" cy="31242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21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8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Handling</a:t>
            </a:r>
            <a:endParaRPr lang="en-US" dirty="0"/>
          </a:p>
        </p:txBody>
      </p:sp>
      <p:pic>
        <p:nvPicPr>
          <p:cNvPr id="27656" name="Picture 8" descr="https://lh6.googleusercontent.com/-YELgESaqnUo/TiXm0g6yvvI/AAAAAAAACeA/5DiKCZra7Mk/s512/P10102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32839"/>
            <a:ext cx="3611670" cy="48155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8" name="Picture 10" descr="https://lh6.googleusercontent.com/-oMBi5hg6PM0/Ticwo0ynRUI/AAAAAAAACvc/64ZXBLe8t6c/s640/IMG_01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581400"/>
            <a:ext cx="3200400" cy="240030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0" name="Picture 2" descr="https://lh5.googleusercontent.com/-aVbeKLt_9H8/TiI965OPqJI/AAAAAAAACSo/2G_GMDPkG5o/s720/IMG_56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3645074" cy="243004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22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66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Loading and Shipping</a:t>
            </a:r>
            <a:endParaRPr lang="en-US" dirty="0"/>
          </a:p>
        </p:txBody>
      </p:sp>
      <p:pic>
        <p:nvPicPr>
          <p:cNvPr id="25604" name="Picture 4" descr="https://lh4.googleusercontent.com/-CIojhrDoDeI/TiI92MS13SI/AAAAAAAACRw/9XV1NEhxtH4/s720/IMG_57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553200" cy="43688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23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7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https://lh4.googleusercontent.com/-7p5VMT16tRw/TiXm2OZaU4I/AAAAAAAACec/KGuInDYJtOc/s640/P10102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3505199" cy="26288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Loading and Shipping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24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https://lh6.googleusercontent.com/-kVj46uLDAnc/TiI94F6H7PI/AAAAAAAACSM/3GIOaPkwlAc/s720/IMG_569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7600"/>
            <a:ext cx="3943349" cy="262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https://lh3.googleusercontent.com/-QFfTAh_np1w/TiI90DVoCQI/AAAAAAAACRc/ql2kMXsBgHU/s720/IMG_57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66901"/>
            <a:ext cx="3943349" cy="26288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55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Loading and Shipping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25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4588" name="Picture 12" descr="https://lh5.googleusercontent.com/-HoqEbYRNqg4/TiI9zBz2O4I/AAAAAAAACRQ/wd7RqQHEJH0/s512/IMG_57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52494"/>
            <a:ext cx="3352800" cy="503411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8" descr="https://lh4.googleusercontent.com/-_hCm7AeB7U8/Ticw0ZYnhTI/AAAAAAAACw0/VRi8mFGCaxw/s640/IMG_02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192" y="1404894"/>
            <a:ext cx="3613208" cy="270990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2" name="Picture 10" descr="https://lh3.googleusercontent.com/-pEbNh1-Id0g/TiI9yZ-XgpI/AAAAAAAACRI/e17NP8uO7Us/s720/IMG_57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82079"/>
            <a:ext cx="3562518" cy="237501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18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U:\Pictures\University of Iowa MC17\IMG_08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95" y="1274846"/>
            <a:ext cx="3278605" cy="24589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Loading and Shipping</a:t>
            </a:r>
            <a:endParaRPr lang="en-US" dirty="0"/>
          </a:p>
        </p:txBody>
      </p:sp>
      <p:pic>
        <p:nvPicPr>
          <p:cNvPr id="23555" name="Picture 3" descr="U:\Pictures\University of Iowa MC17\IMG_08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95" y="3886200"/>
            <a:ext cx="3278605" cy="24589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U:\Pictures\University of Iowa MC17\IMG_08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137" y="2133600"/>
            <a:ext cx="4267200" cy="32004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26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4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Project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LLRW shipped for disposal: 48,000 lbs.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Time: 324 person-hours over 3 day period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Cost: ~$200,000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Dose: 53 person-</a:t>
            </a:r>
            <a:r>
              <a:rPr lang="en-US" dirty="0" err="1" smtClean="0">
                <a:solidFill>
                  <a:schemeClr val="bg1"/>
                </a:solidFill>
              </a:rPr>
              <a:t>mrem</a:t>
            </a:r>
            <a:r>
              <a:rPr lang="en-US" dirty="0" smtClean="0">
                <a:solidFill>
                  <a:schemeClr val="bg1"/>
                </a:solidFill>
              </a:rPr>
              <a:t> (16 </a:t>
            </a:r>
            <a:r>
              <a:rPr lang="en-US" dirty="0" err="1" smtClean="0">
                <a:solidFill>
                  <a:schemeClr val="bg1"/>
                </a:solidFill>
              </a:rPr>
              <a:t>mrem</a:t>
            </a:r>
            <a:r>
              <a:rPr lang="en-US" dirty="0" smtClean="0">
                <a:solidFill>
                  <a:schemeClr val="bg1"/>
                </a:solidFill>
              </a:rPr>
              <a:t> max exposed individual)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9144000" cy="386389"/>
          </a:xfrm>
        </p:spPr>
        <p:txBody>
          <a:bodyPr/>
          <a:lstStyle/>
          <a:p>
            <a:pPr>
              <a:tabLst>
                <a:tab pos="4511675" algn="ctr"/>
                <a:tab pos="8799513" algn="r"/>
              </a:tabLst>
            </a:pPr>
            <a:r>
              <a:rPr lang="en-US" b="1" dirty="0" smtClean="0">
                <a:solidFill>
                  <a:schemeClr val="bg1"/>
                </a:solidFill>
              </a:rPr>
              <a:t>  copyright 2011	- </a:t>
            </a:r>
            <a:fld id="{A29D1DA9-1661-4BAC-96BB-D890BC3A1157}" type="slidenum">
              <a:rPr lang="en-US" b="1" smtClean="0">
                <a:solidFill>
                  <a:schemeClr val="bg1"/>
                </a:solidFill>
              </a:rPr>
              <a:pPr>
                <a:tabLst>
                  <a:tab pos="4511675" algn="ctr"/>
                  <a:tab pos="8799513" algn="r"/>
                </a:tabLst>
              </a:pPr>
              <a:t>27</a:t>
            </a:fld>
            <a:r>
              <a:rPr lang="en-US" b="1" dirty="0" smtClean="0">
                <a:solidFill>
                  <a:schemeClr val="bg1"/>
                </a:solidFill>
              </a:rPr>
              <a:t> -	Ameriphysics, LLC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36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3214</TotalTime>
  <Words>285</Words>
  <Application>Microsoft Office PowerPoint</Application>
  <PresentationFormat>On-screen Show (4:3)</PresentationFormat>
  <Paragraphs>106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Decommissioning the University of Iowa MC17 Cyclotron</vt:lpstr>
      <vt:lpstr>Introduction</vt:lpstr>
      <vt:lpstr>Introduction</vt:lpstr>
      <vt:lpstr>Pre-Characterization</vt:lpstr>
      <vt:lpstr>Characterization</vt:lpstr>
      <vt:lpstr>Characterization</vt:lpstr>
      <vt:lpstr>Characterization</vt:lpstr>
      <vt:lpstr>Establish Removal Path</vt:lpstr>
      <vt:lpstr>Establish Removal Path</vt:lpstr>
      <vt:lpstr>Establish Removal Path</vt:lpstr>
      <vt:lpstr>Package Ancillaries</vt:lpstr>
      <vt:lpstr>Package Ancillaries</vt:lpstr>
      <vt:lpstr>Remove RF Shield</vt:lpstr>
      <vt:lpstr>Material Handling</vt:lpstr>
      <vt:lpstr>Material Handling</vt:lpstr>
      <vt:lpstr>Material Handling</vt:lpstr>
      <vt:lpstr>Material Handling</vt:lpstr>
      <vt:lpstr>Material Handling</vt:lpstr>
      <vt:lpstr>Material Handling</vt:lpstr>
      <vt:lpstr>Material Handling</vt:lpstr>
      <vt:lpstr>Material Handling</vt:lpstr>
      <vt:lpstr>Material Handling</vt:lpstr>
      <vt:lpstr>Loading and Shipping</vt:lpstr>
      <vt:lpstr>Loading and Shipping</vt:lpstr>
      <vt:lpstr>Loading and Shipping</vt:lpstr>
      <vt:lpstr>Loading and Shipping</vt:lpstr>
      <vt:lpstr>Project Metrics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</dc:creator>
  <cp:lastModifiedBy>Wendy Woehr</cp:lastModifiedBy>
  <cp:revision>45</cp:revision>
  <dcterms:created xsi:type="dcterms:W3CDTF">2011-09-26T15:59:31Z</dcterms:created>
  <dcterms:modified xsi:type="dcterms:W3CDTF">2011-09-30T14:31:33Z</dcterms:modified>
</cp:coreProperties>
</file>